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2" r:id="rId6"/>
    <p:sldId id="263" r:id="rId7"/>
    <p:sldId id="264" r:id="rId8"/>
    <p:sldId id="265" r:id="rId9"/>
    <p:sldId id="266" r:id="rId10"/>
    <p:sldId id="267" r:id="rId11"/>
    <p:sldId id="269"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6/1/2022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6/1/2022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6/1/2022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defi-metiers.fr/breves/quelles-sont-les-langues-les-plus-recherchees-sur-le-marche-de-lemplo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rance-allemagne.fr/Dynamisme-et-competitivite-1410.htm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entreprises.gouv.fr/files/files/directions_services/etudes-et-statistiques/4p-DGE/2019-07-4Pn88-EVE.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Pourquoi apprendre l’allemand?</a:t>
            </a:r>
          </a:p>
        </p:txBody>
      </p:sp>
      <p:sp>
        <p:nvSpPr>
          <p:cNvPr id="3" name="Sous-titre 2"/>
          <p:cNvSpPr>
            <a:spLocks noGrp="1"/>
          </p:cNvSpPr>
          <p:nvPr>
            <p:ph type="subTitle" idx="1"/>
          </p:nvPr>
        </p:nvSpPr>
        <p:spPr/>
        <p:txBody>
          <a:bodyPr/>
          <a:lstStyle/>
          <a:p>
            <a:endParaRPr lang="fr-FR" dirty="0">
              <a:solidFill>
                <a:schemeClr val="tx1"/>
              </a:solidFill>
            </a:endParaRPr>
          </a:p>
        </p:txBody>
      </p:sp>
    </p:spTree>
    <p:extLst>
      <p:ext uri="{BB962C8B-B14F-4D97-AF65-F5344CB8AC3E}">
        <p14:creationId xmlns:p14="http://schemas.microsoft.com/office/powerpoint/2010/main" val="1968470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922012" y="2993456"/>
            <a:ext cx="10363826" cy="3300251"/>
          </a:xfrm>
        </p:spPr>
        <p:txBody>
          <a:bodyPr>
            <a:normAutofit/>
          </a:bodyPr>
          <a:lstStyle/>
          <a:p>
            <a:pPr marL="0" indent="0">
              <a:buNone/>
            </a:pPr>
            <a:r>
              <a:rPr lang="fr-FR" dirty="0"/>
              <a:t>2 échanges scolaires depuis 2011: </a:t>
            </a:r>
          </a:p>
          <a:p>
            <a:pPr marL="0" indent="0">
              <a:buNone/>
            </a:pPr>
            <a:r>
              <a:rPr lang="fr-FR" b="1" dirty="0"/>
              <a:t>		- Dachau à côté de Munich </a:t>
            </a:r>
            <a:r>
              <a:rPr lang="fr-FR" dirty="0"/>
              <a:t>dans le sud de l’Allemagne</a:t>
            </a:r>
          </a:p>
          <a:p>
            <a:pPr marL="0" indent="0">
              <a:buNone/>
            </a:pPr>
            <a:r>
              <a:rPr lang="fr-FR" b="1" dirty="0"/>
              <a:t>		- Berlin, la capitale </a:t>
            </a:r>
            <a:r>
              <a:rPr lang="fr-FR" dirty="0"/>
              <a:t>dans le nord-est de l’Allemagne. </a:t>
            </a:r>
          </a:p>
          <a:p>
            <a:pPr marL="0" indent="0">
              <a:buNone/>
            </a:pPr>
            <a:endParaRPr lang="fr-FR" dirty="0"/>
          </a:p>
          <a:p>
            <a:pPr marL="0" indent="0">
              <a:buNone/>
            </a:pPr>
            <a:r>
              <a:rPr lang="fr-FR" dirty="0"/>
              <a:t>Pour Les élèves de tous niveaux:</a:t>
            </a:r>
          </a:p>
          <a:p>
            <a:pPr marL="0" indent="0">
              <a:buNone/>
            </a:pPr>
            <a:r>
              <a:rPr lang="fr-FR" dirty="0"/>
              <a:t>		- </a:t>
            </a:r>
            <a:r>
              <a:rPr lang="fr-FR" b="1" dirty="0"/>
              <a:t>festival du cinéma allemand </a:t>
            </a:r>
            <a:r>
              <a:rPr lang="fr-FR" dirty="0"/>
              <a:t>à Vendôme en avril</a:t>
            </a:r>
            <a:endParaRPr lang="fr-FR" b="1" dirty="0"/>
          </a:p>
          <a:p>
            <a:pPr marL="0" indent="0">
              <a:buNone/>
            </a:pPr>
            <a:endParaRPr lang="fr-FR" dirty="0"/>
          </a:p>
        </p:txBody>
      </p:sp>
      <p:pic>
        <p:nvPicPr>
          <p:cNvPr id="4" name="Image 3"/>
          <p:cNvPicPr>
            <a:picLocks noChangeAspect="1"/>
          </p:cNvPicPr>
          <p:nvPr/>
        </p:nvPicPr>
        <p:blipFill>
          <a:blip r:embed="rId2"/>
          <a:stretch>
            <a:fillRect/>
          </a:stretch>
        </p:blipFill>
        <p:spPr>
          <a:xfrm>
            <a:off x="4030730" y="1111578"/>
            <a:ext cx="2058106" cy="1644163"/>
          </a:xfrm>
          <a:prstGeom prst="rect">
            <a:avLst/>
          </a:prstGeom>
        </p:spPr>
      </p:pic>
      <p:pic>
        <p:nvPicPr>
          <p:cNvPr id="5" name="Image 4"/>
          <p:cNvPicPr>
            <a:picLocks noChangeAspect="1"/>
          </p:cNvPicPr>
          <p:nvPr/>
        </p:nvPicPr>
        <p:blipFill>
          <a:blip r:embed="rId3"/>
          <a:stretch>
            <a:fillRect/>
          </a:stretch>
        </p:blipFill>
        <p:spPr>
          <a:xfrm>
            <a:off x="0" y="0"/>
            <a:ext cx="3750440" cy="2108283"/>
          </a:xfrm>
          <a:prstGeom prst="rect">
            <a:avLst/>
          </a:prstGeom>
        </p:spPr>
      </p:pic>
      <p:pic>
        <p:nvPicPr>
          <p:cNvPr id="6" name="Image 5"/>
          <p:cNvPicPr>
            <a:picLocks noChangeAspect="1"/>
          </p:cNvPicPr>
          <p:nvPr/>
        </p:nvPicPr>
        <p:blipFill>
          <a:blip r:embed="rId4"/>
          <a:stretch>
            <a:fillRect/>
          </a:stretch>
        </p:blipFill>
        <p:spPr>
          <a:xfrm>
            <a:off x="6562253" y="-1"/>
            <a:ext cx="5629748" cy="2108283"/>
          </a:xfrm>
          <a:prstGeom prst="rect">
            <a:avLst/>
          </a:prstGeom>
        </p:spPr>
      </p:pic>
      <p:sp>
        <p:nvSpPr>
          <p:cNvPr id="7" name="Rectangle 6"/>
          <p:cNvSpPr/>
          <p:nvPr/>
        </p:nvSpPr>
        <p:spPr>
          <a:xfrm>
            <a:off x="4748640" y="188248"/>
            <a:ext cx="622286" cy="923330"/>
          </a:xfrm>
          <a:prstGeom prst="rect">
            <a:avLst/>
          </a:prstGeom>
        </p:spPr>
        <p:txBody>
          <a:bodyPr wrap="none">
            <a:spAutoFit/>
          </a:bodyPr>
          <a:lstStyle/>
          <a:p>
            <a:r>
              <a:rPr lang="fr-FR" sz="5400" dirty="0">
                <a:solidFill>
                  <a:srgbClr val="FF0000"/>
                </a:solidFill>
              </a:rPr>
              <a:t>9</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1774" y="2922524"/>
            <a:ext cx="1808534" cy="2599038"/>
          </a:xfrm>
          <a:prstGeom prst="rect">
            <a:avLst/>
          </a:prstGeom>
        </p:spPr>
      </p:pic>
    </p:spTree>
    <p:extLst>
      <p:ext uri="{BB962C8B-B14F-4D97-AF65-F5344CB8AC3E}">
        <p14:creationId xmlns:p14="http://schemas.microsoft.com/office/powerpoint/2010/main" val="134732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8B6F1B-C1C1-E7FD-85AA-4CAC887981CD}"/>
              </a:ext>
            </a:extLst>
          </p:cNvPr>
          <p:cNvSpPr>
            <a:spLocks noGrp="1"/>
          </p:cNvSpPr>
          <p:nvPr>
            <p:ph sz="quarter" idx="13"/>
          </p:nvPr>
        </p:nvSpPr>
        <p:spPr/>
        <p:txBody>
          <a:bodyPr>
            <a:normAutofit/>
          </a:bodyPr>
          <a:lstStyle/>
          <a:p>
            <a:r>
              <a:rPr lang="fr-FR" dirty="0"/>
              <a:t>Une section très dynamique: nombreuses animations dans l’année, expositions, repas allemand à la cantine, jeux, concours, activités ludiques </a:t>
            </a:r>
          </a:p>
          <a:p>
            <a:endParaRPr lang="fr-FR" dirty="0"/>
          </a:p>
          <a:p>
            <a:r>
              <a:rPr lang="fr-FR" dirty="0"/>
              <a:t>OPTION LCE en 4è et 3è: bonus pour le DNB et projets </a:t>
            </a:r>
          </a:p>
          <a:p>
            <a:endParaRPr lang="fr-FR" dirty="0"/>
          </a:p>
          <a:p>
            <a:r>
              <a:rPr lang="fr-FR" dirty="0"/>
              <a:t>Projets internationaux de rencontres avec des jeunes à travers l’Europe: projets e-</a:t>
            </a:r>
            <a:r>
              <a:rPr lang="fr-FR" dirty="0" err="1"/>
              <a:t>twinning</a:t>
            </a:r>
            <a:r>
              <a:rPr lang="fr-FR" dirty="0"/>
              <a:t> récompensés au niveaux national et européen.</a:t>
            </a:r>
          </a:p>
        </p:txBody>
      </p:sp>
      <p:sp>
        <p:nvSpPr>
          <p:cNvPr id="7" name="ZoneTexte 6">
            <a:extLst>
              <a:ext uri="{FF2B5EF4-FFF2-40B4-BE49-F238E27FC236}">
                <a16:creationId xmlns:a16="http://schemas.microsoft.com/office/drawing/2014/main" id="{A5D9CB5B-D239-DCD6-A7F0-134368CFE539}"/>
              </a:ext>
            </a:extLst>
          </p:cNvPr>
          <p:cNvSpPr txBox="1"/>
          <p:nvPr/>
        </p:nvSpPr>
        <p:spPr>
          <a:xfrm>
            <a:off x="5204861" y="705670"/>
            <a:ext cx="1051560" cy="923330"/>
          </a:xfrm>
          <a:prstGeom prst="rect">
            <a:avLst/>
          </a:prstGeom>
          <a:noFill/>
        </p:spPr>
        <p:txBody>
          <a:bodyPr wrap="square">
            <a:spAutoFit/>
          </a:bodyPr>
          <a:lstStyle/>
          <a:p>
            <a:r>
              <a:rPr lang="fr-FR" sz="5400" dirty="0">
                <a:solidFill>
                  <a:srgbClr val="FF0000"/>
                </a:solidFill>
              </a:rPr>
              <a:t>10</a:t>
            </a:r>
            <a:endParaRPr lang="fr-FR" sz="5400" dirty="0"/>
          </a:p>
        </p:txBody>
      </p:sp>
    </p:spTree>
    <p:extLst>
      <p:ext uri="{BB962C8B-B14F-4D97-AF65-F5344CB8AC3E}">
        <p14:creationId xmlns:p14="http://schemas.microsoft.com/office/powerpoint/2010/main" val="705697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3"/>
          </p:nvPr>
        </p:nvSpPr>
        <p:spPr/>
        <p:txBody>
          <a:bodyPr/>
          <a:lstStyle/>
          <a:p>
            <a:endParaRPr lang="fr-FR"/>
          </a:p>
        </p:txBody>
      </p:sp>
      <p:pic>
        <p:nvPicPr>
          <p:cNvPr id="4" name="Imag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381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07924" y="1575293"/>
            <a:ext cx="6570302" cy="4479518"/>
          </a:xfrm>
        </p:spPr>
        <p:txBody>
          <a:bodyPr>
            <a:normAutofit/>
          </a:bodyPr>
          <a:lstStyle/>
          <a:p>
            <a:pPr algn="l"/>
            <a:r>
              <a:rPr lang="fr-FR" sz="2000" b="1" dirty="0">
                <a:solidFill>
                  <a:srgbClr val="0070C0"/>
                </a:solidFill>
              </a:rPr>
              <a:t>la langue MATERNELLE la plus parlée en Europe: </a:t>
            </a:r>
            <a:br>
              <a:rPr lang="fr-FR" sz="2000" dirty="0">
                <a:solidFill>
                  <a:srgbClr val="0070C0"/>
                </a:solidFill>
              </a:rPr>
            </a:br>
            <a:br>
              <a:rPr lang="fr-FR" sz="2000" dirty="0">
                <a:solidFill>
                  <a:srgbClr val="0070C0"/>
                </a:solidFill>
              </a:rPr>
            </a:br>
            <a:r>
              <a:rPr lang="fr-FR" sz="2000" dirty="0">
                <a:solidFill>
                  <a:srgbClr val="0070C0"/>
                </a:solidFill>
              </a:rPr>
              <a:t>environ 110 millions de personnes rien qu’en </a:t>
            </a:r>
            <a:br>
              <a:rPr lang="fr-FR" sz="2000" dirty="0">
                <a:solidFill>
                  <a:srgbClr val="0070C0"/>
                </a:solidFill>
              </a:rPr>
            </a:br>
            <a:br>
              <a:rPr lang="fr-FR" sz="2000" dirty="0">
                <a:solidFill>
                  <a:srgbClr val="0070C0"/>
                </a:solidFill>
              </a:rPr>
            </a:br>
            <a:r>
              <a:rPr lang="fr-FR" sz="2000" dirty="0">
                <a:solidFill>
                  <a:srgbClr val="0070C0"/>
                </a:solidFill>
              </a:rPr>
              <a:t>Allemagne, en Autriche et en Suisse!</a:t>
            </a:r>
            <a:br>
              <a:rPr lang="fr-FR" sz="2000" dirty="0">
                <a:solidFill>
                  <a:srgbClr val="0070C0"/>
                </a:solidFill>
              </a:rPr>
            </a:br>
            <a:br>
              <a:rPr lang="fr-FR" sz="2000" dirty="0">
                <a:solidFill>
                  <a:srgbClr val="0070C0"/>
                </a:solidFill>
              </a:rPr>
            </a:br>
            <a:r>
              <a:rPr lang="fr-FR" sz="2000" b="1" dirty="0">
                <a:solidFill>
                  <a:srgbClr val="0070C0"/>
                </a:solidFill>
              </a:rPr>
              <a:t>La 2</a:t>
            </a:r>
            <a:r>
              <a:rPr lang="fr-FR" sz="2000" b="1" baseline="30000" dirty="0">
                <a:solidFill>
                  <a:srgbClr val="0070C0"/>
                </a:solidFill>
              </a:rPr>
              <a:t>ème</a:t>
            </a:r>
            <a:r>
              <a:rPr lang="fr-FR" sz="2000" b="1" dirty="0">
                <a:solidFill>
                  <a:srgbClr val="0070C0"/>
                </a:solidFill>
              </a:rPr>
              <a:t> langue la plus recherchée </a:t>
            </a:r>
            <a:r>
              <a:rPr lang="fr-FR" sz="2000" dirty="0">
                <a:solidFill>
                  <a:srgbClr val="0070C0"/>
                </a:solidFill>
              </a:rPr>
              <a:t>(après l’anglais) sur le marché du travail français, avec un salaire proposé (36 490€) 18% supérieur à la moyenne nationale.</a:t>
            </a:r>
            <a:br>
              <a:rPr lang="fr-FR" sz="2000" dirty="0">
                <a:solidFill>
                  <a:srgbClr val="0070C0"/>
                </a:solidFill>
              </a:rPr>
            </a:br>
            <a:br>
              <a:rPr lang="fr-FR" sz="2000" dirty="0">
                <a:solidFill>
                  <a:srgbClr val="0070C0"/>
                </a:solidFill>
              </a:rPr>
            </a:br>
            <a:br>
              <a:rPr lang="fr-FR" sz="2000" dirty="0">
                <a:solidFill>
                  <a:srgbClr val="0070C0"/>
                </a:solidFill>
              </a:rPr>
            </a:br>
            <a:br>
              <a:rPr lang="fr-FR" sz="2000" dirty="0">
                <a:solidFill>
                  <a:srgbClr val="0070C0"/>
                </a:solidFill>
              </a:rPr>
            </a:br>
            <a:r>
              <a:rPr lang="fr-FR" sz="1600" dirty="0">
                <a:solidFill>
                  <a:srgbClr val="0070C0"/>
                </a:solidFill>
                <a:latin typeface="Arial Narrow" panose="020B0606020202030204" pitchFamily="34" charset="0"/>
              </a:rPr>
              <a:t>SOURCE: </a:t>
            </a:r>
            <a:r>
              <a:rPr lang="fr-FR" sz="1600" dirty="0">
                <a:solidFill>
                  <a:srgbClr val="0070C0"/>
                </a:solidFill>
                <a:latin typeface="Arial Narrow" panose="020B0606020202030204" pitchFamily="34" charset="0"/>
                <a:hlinkClick r:id="rId2"/>
              </a:rPr>
              <a:t>https://www.defi-metiers.fr/breves/quelles-sont-les-langues-les-plus-recherchees-sur-le-marche-de-lemploi</a:t>
            </a:r>
            <a:r>
              <a:rPr lang="fr-FR" sz="1600" dirty="0">
                <a:solidFill>
                  <a:srgbClr val="0070C0"/>
                </a:solidFill>
                <a:latin typeface="Arial Narrow" panose="020B0606020202030204" pitchFamily="34" charset="0"/>
              </a:rPr>
              <a:t> </a:t>
            </a:r>
            <a:endParaRPr lang="fr-FR" sz="1800" dirty="0"/>
          </a:p>
        </p:txBody>
      </p:sp>
      <p:pic>
        <p:nvPicPr>
          <p:cNvPr id="4" name="Espace réservé du contenu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9908" y="1575293"/>
            <a:ext cx="4265109" cy="4739010"/>
          </a:xfrm>
        </p:spPr>
      </p:pic>
      <p:sp>
        <p:nvSpPr>
          <p:cNvPr id="5" name="ZoneTexte 4"/>
          <p:cNvSpPr txBox="1"/>
          <p:nvPr/>
        </p:nvSpPr>
        <p:spPr>
          <a:xfrm>
            <a:off x="7253417" y="1113628"/>
            <a:ext cx="321276" cy="923330"/>
          </a:xfrm>
          <a:prstGeom prst="rect">
            <a:avLst/>
          </a:prstGeom>
          <a:noFill/>
        </p:spPr>
        <p:txBody>
          <a:bodyPr wrap="square" rtlCol="0">
            <a:spAutoFit/>
          </a:bodyPr>
          <a:lstStyle/>
          <a:p>
            <a:r>
              <a:rPr lang="fr-FR" sz="5400" dirty="0">
                <a:solidFill>
                  <a:srgbClr val="FF0000"/>
                </a:solidFill>
              </a:rPr>
              <a:t>1</a:t>
            </a:r>
          </a:p>
        </p:txBody>
      </p:sp>
    </p:spTree>
    <p:extLst>
      <p:ext uri="{BB962C8B-B14F-4D97-AF65-F5344CB8AC3E}">
        <p14:creationId xmlns:p14="http://schemas.microsoft.com/office/powerpoint/2010/main" val="71798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889060" y="2799579"/>
            <a:ext cx="10363826" cy="3424107"/>
          </a:xfrm>
        </p:spPr>
        <p:txBody>
          <a:bodyPr>
            <a:normAutofit fontScale="92500" lnSpcReduction="10000"/>
          </a:bodyPr>
          <a:lstStyle/>
          <a:p>
            <a:pPr marL="0" indent="0">
              <a:buNone/>
            </a:pPr>
            <a:r>
              <a:rPr lang="fr-FR" dirty="0">
                <a:solidFill>
                  <a:srgbClr val="0070C0"/>
                </a:solidFill>
              </a:rPr>
              <a:t>L’Allemagne est </a:t>
            </a:r>
            <a:r>
              <a:rPr lang="fr-FR" b="1" dirty="0">
                <a:solidFill>
                  <a:srgbClr val="0070C0"/>
                </a:solidFill>
              </a:rPr>
              <a:t>le 1</a:t>
            </a:r>
            <a:r>
              <a:rPr lang="fr-FR" b="1" baseline="30000" dirty="0">
                <a:solidFill>
                  <a:srgbClr val="0070C0"/>
                </a:solidFill>
              </a:rPr>
              <a:t>er</a:t>
            </a:r>
            <a:r>
              <a:rPr lang="fr-FR" b="1" dirty="0">
                <a:solidFill>
                  <a:srgbClr val="0070C0"/>
                </a:solidFill>
              </a:rPr>
              <a:t> partenaire économique </a:t>
            </a:r>
          </a:p>
          <a:p>
            <a:pPr marL="0" indent="0">
              <a:buNone/>
            </a:pPr>
            <a:r>
              <a:rPr lang="fr-FR" dirty="0">
                <a:solidFill>
                  <a:srgbClr val="0070C0"/>
                </a:solidFill>
              </a:rPr>
              <a:t>de la France!</a:t>
            </a:r>
          </a:p>
          <a:p>
            <a:pPr marL="0" indent="0">
              <a:buNone/>
            </a:pPr>
            <a:endParaRPr lang="fr-FR" dirty="0"/>
          </a:p>
          <a:p>
            <a:pPr lvl="1"/>
            <a:r>
              <a:rPr lang="fr-FR" dirty="0"/>
              <a:t>2500 entreprises allemandes implantées en France emploient plus de 320 000 personnes.</a:t>
            </a:r>
          </a:p>
          <a:p>
            <a:pPr lvl="1"/>
            <a:r>
              <a:rPr lang="fr-FR" dirty="0"/>
              <a:t>Nombreuses coopérations: secteur automobile, domaine ferroviaire, aéronautique civile et militaire, services informatiques, énergie…</a:t>
            </a:r>
          </a:p>
          <a:p>
            <a:pPr lvl="1"/>
            <a:r>
              <a:rPr lang="fr-FR" dirty="0"/>
              <a:t>2</a:t>
            </a:r>
            <a:r>
              <a:rPr lang="fr-FR" baseline="30000" dirty="0"/>
              <a:t>ème</a:t>
            </a:r>
            <a:r>
              <a:rPr lang="fr-FR" dirty="0"/>
              <a:t> investisseur créateur d’emplois en France</a:t>
            </a:r>
          </a:p>
          <a:p>
            <a:pPr marL="457200" lvl="1" indent="0">
              <a:buNone/>
            </a:pPr>
            <a:endParaRPr lang="fr-FR" dirty="0"/>
          </a:p>
          <a:p>
            <a:pPr marL="457200" lvl="1" indent="0">
              <a:buNone/>
            </a:pPr>
            <a:r>
              <a:rPr lang="fr-FR" dirty="0"/>
              <a:t>Source: </a:t>
            </a:r>
            <a:r>
              <a:rPr lang="fr-FR" dirty="0">
                <a:hlinkClick r:id="rId2"/>
              </a:rPr>
              <a:t>https://www.france-allemagne.fr/Dynamisme-et-competitivite-1410.html</a:t>
            </a:r>
            <a:r>
              <a:rPr lang="fr-FR" dirty="0"/>
              <a:t> </a:t>
            </a:r>
          </a:p>
          <a:p>
            <a:pPr marL="457200" lvl="1" indent="0">
              <a:buNone/>
            </a:pPr>
            <a:endParaRPr lang="fr-FR" dirty="0"/>
          </a:p>
        </p:txBody>
      </p:sp>
      <p:sp>
        <p:nvSpPr>
          <p:cNvPr id="4" name="ZoneTexte 3"/>
          <p:cNvSpPr txBox="1"/>
          <p:nvPr/>
        </p:nvSpPr>
        <p:spPr>
          <a:xfrm>
            <a:off x="7026578" y="1439368"/>
            <a:ext cx="321276" cy="923330"/>
          </a:xfrm>
          <a:prstGeom prst="rect">
            <a:avLst/>
          </a:prstGeom>
          <a:noFill/>
        </p:spPr>
        <p:txBody>
          <a:bodyPr wrap="square" rtlCol="0">
            <a:spAutoFit/>
          </a:bodyPr>
          <a:lstStyle/>
          <a:p>
            <a:r>
              <a:rPr lang="fr-FR" sz="5400" dirty="0">
                <a:solidFill>
                  <a:srgbClr val="FF0000"/>
                </a:solidFill>
              </a:rPr>
              <a:t>2</a:t>
            </a:r>
          </a:p>
        </p:txBody>
      </p:sp>
      <p:pic>
        <p:nvPicPr>
          <p:cNvPr id="6" name="Image 5"/>
          <p:cNvPicPr>
            <a:picLocks noChangeAspect="1"/>
          </p:cNvPicPr>
          <p:nvPr/>
        </p:nvPicPr>
        <p:blipFill>
          <a:blip r:embed="rId3"/>
          <a:stretch>
            <a:fillRect/>
          </a:stretch>
        </p:blipFill>
        <p:spPr>
          <a:xfrm>
            <a:off x="2677940" y="168875"/>
            <a:ext cx="3754604" cy="2302475"/>
          </a:xfrm>
          <a:prstGeom prst="rect">
            <a:avLst/>
          </a:prstGeom>
        </p:spPr>
      </p:pic>
      <p:pic>
        <p:nvPicPr>
          <p:cNvPr id="7" name="Image 6"/>
          <p:cNvPicPr>
            <a:picLocks noChangeAspect="1"/>
          </p:cNvPicPr>
          <p:nvPr/>
        </p:nvPicPr>
        <p:blipFill>
          <a:blip r:embed="rId4"/>
          <a:stretch>
            <a:fillRect/>
          </a:stretch>
        </p:blipFill>
        <p:spPr>
          <a:xfrm>
            <a:off x="7776519" y="481973"/>
            <a:ext cx="3814119" cy="3681453"/>
          </a:xfrm>
          <a:prstGeom prst="rect">
            <a:avLst/>
          </a:prstGeom>
        </p:spPr>
      </p:pic>
    </p:spTree>
    <p:extLst>
      <p:ext uri="{BB962C8B-B14F-4D97-AF65-F5344CB8AC3E}">
        <p14:creationId xmlns:p14="http://schemas.microsoft.com/office/powerpoint/2010/main" val="3685218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901074" y="3054843"/>
            <a:ext cx="8979526" cy="3424107"/>
          </a:xfrm>
        </p:spPr>
        <p:txBody>
          <a:bodyPr>
            <a:normAutofit/>
          </a:bodyPr>
          <a:lstStyle/>
          <a:p>
            <a:r>
              <a:rPr lang="fr-FR" dirty="0">
                <a:solidFill>
                  <a:srgbClr val="0070C0"/>
                </a:solidFill>
              </a:rPr>
              <a:t>les allemands sont, avec les Anglais, les touristes les plus représentés en France: </a:t>
            </a:r>
            <a:r>
              <a:rPr lang="fr-FR" b="1" dirty="0">
                <a:solidFill>
                  <a:srgbClr val="0070C0"/>
                </a:solidFill>
              </a:rPr>
              <a:t>12,3 millions de touristes par an</a:t>
            </a:r>
            <a:r>
              <a:rPr lang="fr-FR" dirty="0">
                <a:solidFill>
                  <a:srgbClr val="0070C0"/>
                </a:solidFill>
              </a:rPr>
              <a:t>! </a:t>
            </a:r>
            <a:r>
              <a:rPr lang="fr-FR" sz="1100" dirty="0">
                <a:solidFill>
                  <a:srgbClr val="0070C0"/>
                </a:solidFill>
                <a:hlinkClick r:id="rId2"/>
              </a:rPr>
              <a:t>https://www.entreprises.gouv.fr/files/files/directions_services/etudes-et-statistiques/4p-DGE/2019-07-4Pn88-EVE.pdf</a:t>
            </a:r>
            <a:r>
              <a:rPr lang="fr-FR" sz="1100" dirty="0">
                <a:solidFill>
                  <a:srgbClr val="0070C0"/>
                </a:solidFill>
              </a:rPr>
              <a:t> </a:t>
            </a:r>
            <a:endParaRPr lang="fr-FR" dirty="0">
              <a:solidFill>
                <a:srgbClr val="0070C0"/>
              </a:solidFill>
            </a:endParaRPr>
          </a:p>
          <a:p>
            <a:endParaRPr lang="fr-FR" dirty="0">
              <a:solidFill>
                <a:srgbClr val="0070C0"/>
              </a:solidFill>
            </a:endParaRPr>
          </a:p>
          <a:p>
            <a:r>
              <a:rPr lang="fr-FR" dirty="0"/>
              <a:t>Ils sont très présents Dans notre région Centre-val de </a:t>
            </a:r>
            <a:r>
              <a:rPr lang="fr-FR" dirty="0" err="1"/>
              <a:t>loire</a:t>
            </a:r>
            <a:r>
              <a:rPr lang="fr-FR" dirty="0"/>
              <a:t>.</a:t>
            </a:r>
          </a:p>
          <a:p>
            <a:endParaRPr lang="fr-FR" dirty="0"/>
          </a:p>
          <a:p>
            <a:r>
              <a:rPr lang="fr-FR" b="1" dirty="0">
                <a:solidFill>
                  <a:srgbClr val="FF0000"/>
                </a:solidFill>
              </a:rPr>
              <a:t>Pour travailler dans le domaine du tourisme, il est donc utile de maîtriser l’allemand!</a:t>
            </a:r>
          </a:p>
        </p:txBody>
      </p:sp>
      <p:sp>
        <p:nvSpPr>
          <p:cNvPr id="4" name="ZoneTexte 3"/>
          <p:cNvSpPr txBox="1"/>
          <p:nvPr/>
        </p:nvSpPr>
        <p:spPr>
          <a:xfrm flipH="1">
            <a:off x="3815958" y="1119091"/>
            <a:ext cx="776417" cy="923330"/>
          </a:xfrm>
          <a:prstGeom prst="rect">
            <a:avLst/>
          </a:prstGeom>
          <a:noFill/>
        </p:spPr>
        <p:txBody>
          <a:bodyPr wrap="square" rtlCol="0">
            <a:spAutoFit/>
          </a:bodyPr>
          <a:lstStyle/>
          <a:p>
            <a:r>
              <a:rPr lang="fr-FR" sz="5400" dirty="0">
                <a:solidFill>
                  <a:srgbClr val="FF0000"/>
                </a:solidFill>
              </a:rPr>
              <a:t>3</a:t>
            </a:r>
          </a:p>
        </p:txBody>
      </p:sp>
      <p:pic>
        <p:nvPicPr>
          <p:cNvPr id="5" name="Image 4"/>
          <p:cNvPicPr>
            <a:picLocks noChangeAspect="1"/>
          </p:cNvPicPr>
          <p:nvPr/>
        </p:nvPicPr>
        <p:blipFill>
          <a:blip r:embed="rId3"/>
          <a:stretch>
            <a:fillRect/>
          </a:stretch>
        </p:blipFill>
        <p:spPr>
          <a:xfrm>
            <a:off x="6442865" y="168128"/>
            <a:ext cx="4236923" cy="2825257"/>
          </a:xfrm>
          <a:prstGeom prst="rect">
            <a:avLst/>
          </a:prstGeom>
        </p:spPr>
      </p:pic>
    </p:spTree>
    <p:extLst>
      <p:ext uri="{BB962C8B-B14F-4D97-AF65-F5344CB8AC3E}">
        <p14:creationId xmlns:p14="http://schemas.microsoft.com/office/powerpoint/2010/main" val="1305192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5" name="Espace réservé du contenu 4"/>
          <p:cNvSpPr>
            <a:spLocks noGrp="1"/>
          </p:cNvSpPr>
          <p:nvPr>
            <p:ph sz="quarter" idx="13"/>
          </p:nvPr>
        </p:nvSpPr>
        <p:spPr>
          <a:xfrm>
            <a:off x="887648" y="1880231"/>
            <a:ext cx="10363826" cy="4685326"/>
          </a:xfrm>
        </p:spPr>
        <p:txBody>
          <a:bodyPr>
            <a:normAutofit/>
          </a:bodyPr>
          <a:lstStyle/>
          <a:p>
            <a:r>
              <a:rPr lang="fr-FR" dirty="0"/>
              <a:t>l’allemand est proche de l’anglais. Il y a beaucoup de ressemblances entre les mots:</a:t>
            </a:r>
          </a:p>
          <a:p>
            <a:endParaRPr lang="fr-FR" dirty="0"/>
          </a:p>
          <a:p>
            <a:endParaRPr lang="fr-FR" dirty="0"/>
          </a:p>
          <a:p>
            <a:endParaRPr lang="fr-FR" dirty="0"/>
          </a:p>
          <a:p>
            <a:endParaRPr lang="fr-FR" dirty="0"/>
          </a:p>
          <a:p>
            <a:endParaRPr lang="fr-FR" dirty="0"/>
          </a:p>
          <a:p>
            <a:endParaRPr lang="fr-FR" dirty="0"/>
          </a:p>
          <a:p>
            <a:pPr marL="0" indent="0">
              <a:buNone/>
            </a:pPr>
            <a:r>
              <a:rPr lang="fr-FR" b="1" dirty="0">
                <a:solidFill>
                  <a:srgbClr val="FF0000"/>
                </a:solidFill>
              </a:rPr>
              <a:t>Apprendre l’allemand, c’est aussi renforcer ses compétences en anglais!</a:t>
            </a:r>
          </a:p>
        </p:txBody>
      </p:sp>
      <p:sp>
        <p:nvSpPr>
          <p:cNvPr id="6" name="ZoneTexte 5"/>
          <p:cNvSpPr txBox="1"/>
          <p:nvPr/>
        </p:nvSpPr>
        <p:spPr>
          <a:xfrm flipH="1">
            <a:off x="4157663" y="772111"/>
            <a:ext cx="776417" cy="923330"/>
          </a:xfrm>
          <a:prstGeom prst="rect">
            <a:avLst/>
          </a:prstGeom>
          <a:noFill/>
        </p:spPr>
        <p:txBody>
          <a:bodyPr wrap="square" rtlCol="0">
            <a:spAutoFit/>
          </a:bodyPr>
          <a:lstStyle/>
          <a:p>
            <a:r>
              <a:rPr lang="fr-FR" sz="5400" dirty="0">
                <a:solidFill>
                  <a:srgbClr val="FF0000"/>
                </a:solidFill>
              </a:rPr>
              <a:t>4</a:t>
            </a:r>
          </a:p>
        </p:txBody>
      </p:sp>
      <p:sp>
        <p:nvSpPr>
          <p:cNvPr id="8" name="ZoneTexte 7"/>
          <p:cNvSpPr txBox="1"/>
          <p:nvPr/>
        </p:nvSpPr>
        <p:spPr>
          <a:xfrm>
            <a:off x="2109338" y="2836705"/>
            <a:ext cx="2325189" cy="2677656"/>
          </a:xfrm>
          <a:prstGeom prst="rect">
            <a:avLst/>
          </a:prstGeom>
          <a:noFill/>
        </p:spPr>
        <p:txBody>
          <a:bodyPr wrap="square" rtlCol="0">
            <a:spAutoFit/>
          </a:bodyPr>
          <a:lstStyle/>
          <a:p>
            <a:r>
              <a:rPr lang="fr-FR" sz="2400" b="1" dirty="0">
                <a:solidFill>
                  <a:schemeClr val="accent1">
                    <a:lumMod val="75000"/>
                  </a:schemeClr>
                </a:solidFill>
              </a:rPr>
              <a:t>ARM</a:t>
            </a:r>
          </a:p>
          <a:p>
            <a:r>
              <a:rPr lang="fr-FR" sz="2400" b="1" dirty="0">
                <a:solidFill>
                  <a:schemeClr val="accent1">
                    <a:lumMod val="75000"/>
                  </a:schemeClr>
                </a:solidFill>
              </a:rPr>
              <a:t>HAIR</a:t>
            </a:r>
          </a:p>
          <a:p>
            <a:r>
              <a:rPr lang="fr-FR" sz="2400" b="1" dirty="0">
                <a:solidFill>
                  <a:schemeClr val="accent1">
                    <a:lumMod val="75000"/>
                  </a:schemeClr>
                </a:solidFill>
              </a:rPr>
              <a:t>END</a:t>
            </a:r>
          </a:p>
          <a:p>
            <a:r>
              <a:rPr lang="fr-FR" sz="2400" b="1" dirty="0">
                <a:solidFill>
                  <a:schemeClr val="accent1">
                    <a:lumMod val="75000"/>
                  </a:schemeClr>
                </a:solidFill>
              </a:rPr>
              <a:t>FISH</a:t>
            </a:r>
          </a:p>
          <a:p>
            <a:r>
              <a:rPr lang="fr-FR" sz="2400" b="1" dirty="0">
                <a:solidFill>
                  <a:schemeClr val="accent1">
                    <a:lumMod val="75000"/>
                  </a:schemeClr>
                </a:solidFill>
              </a:rPr>
              <a:t>FINGER</a:t>
            </a:r>
          </a:p>
          <a:p>
            <a:r>
              <a:rPr lang="fr-FR" sz="2400" b="1" dirty="0">
                <a:solidFill>
                  <a:schemeClr val="accent1">
                    <a:lumMod val="75000"/>
                  </a:schemeClr>
                </a:solidFill>
              </a:rPr>
              <a:t>LEARN</a:t>
            </a:r>
          </a:p>
          <a:p>
            <a:r>
              <a:rPr lang="fr-FR" sz="2400" b="1" dirty="0">
                <a:solidFill>
                  <a:schemeClr val="accent1">
                    <a:lumMod val="75000"/>
                  </a:schemeClr>
                </a:solidFill>
              </a:rPr>
              <a:t>DRINK</a:t>
            </a:r>
          </a:p>
        </p:txBody>
      </p:sp>
      <p:sp>
        <p:nvSpPr>
          <p:cNvPr id="9" name="ZoneTexte 8"/>
          <p:cNvSpPr txBox="1"/>
          <p:nvPr/>
        </p:nvSpPr>
        <p:spPr>
          <a:xfrm>
            <a:off x="3888543" y="2855954"/>
            <a:ext cx="1769770" cy="2677656"/>
          </a:xfrm>
          <a:prstGeom prst="rect">
            <a:avLst/>
          </a:prstGeom>
          <a:noFill/>
        </p:spPr>
        <p:txBody>
          <a:bodyPr wrap="square" rtlCol="0">
            <a:spAutoFit/>
          </a:bodyPr>
          <a:lstStyle/>
          <a:p>
            <a:r>
              <a:rPr lang="fr-FR" sz="2400" b="1" dirty="0">
                <a:solidFill>
                  <a:srgbClr val="00B050"/>
                </a:solidFill>
              </a:rPr>
              <a:t>ARME</a:t>
            </a:r>
          </a:p>
          <a:p>
            <a:r>
              <a:rPr lang="fr-FR" sz="2400" b="1" dirty="0">
                <a:solidFill>
                  <a:srgbClr val="00B050"/>
                </a:solidFill>
              </a:rPr>
              <a:t>HAARE</a:t>
            </a:r>
          </a:p>
          <a:p>
            <a:r>
              <a:rPr lang="fr-FR" sz="2400" b="1" dirty="0">
                <a:solidFill>
                  <a:srgbClr val="00B050"/>
                </a:solidFill>
              </a:rPr>
              <a:t>ENDE</a:t>
            </a:r>
          </a:p>
          <a:p>
            <a:r>
              <a:rPr lang="fr-FR" sz="2400" b="1" dirty="0">
                <a:solidFill>
                  <a:srgbClr val="00B050"/>
                </a:solidFill>
              </a:rPr>
              <a:t>FISCH</a:t>
            </a:r>
          </a:p>
          <a:p>
            <a:r>
              <a:rPr lang="fr-FR" sz="2400" b="1" dirty="0">
                <a:solidFill>
                  <a:srgbClr val="00B050"/>
                </a:solidFill>
              </a:rPr>
              <a:t>FINGER</a:t>
            </a:r>
          </a:p>
          <a:p>
            <a:r>
              <a:rPr lang="fr-FR" sz="2400" b="1" dirty="0">
                <a:solidFill>
                  <a:srgbClr val="00B050"/>
                </a:solidFill>
              </a:rPr>
              <a:t>LERNEN</a:t>
            </a:r>
          </a:p>
          <a:p>
            <a:r>
              <a:rPr lang="fr-FR" sz="2400" b="1" dirty="0">
                <a:solidFill>
                  <a:srgbClr val="00B050"/>
                </a:solidFill>
              </a:rPr>
              <a:t>TRINKEN</a:t>
            </a:r>
          </a:p>
        </p:txBody>
      </p:sp>
      <p:pic>
        <p:nvPicPr>
          <p:cNvPr id="10" name="Image 9"/>
          <p:cNvPicPr>
            <a:picLocks noChangeAspect="1"/>
          </p:cNvPicPr>
          <p:nvPr/>
        </p:nvPicPr>
        <p:blipFill>
          <a:blip r:embed="rId2"/>
          <a:stretch>
            <a:fillRect/>
          </a:stretch>
        </p:blipFill>
        <p:spPr>
          <a:xfrm>
            <a:off x="6005460" y="218361"/>
            <a:ext cx="2037870" cy="1477080"/>
          </a:xfrm>
          <a:prstGeom prst="rect">
            <a:avLst/>
          </a:prstGeom>
        </p:spPr>
      </p:pic>
      <p:pic>
        <p:nvPicPr>
          <p:cNvPr id="11" name="Image 10"/>
          <p:cNvPicPr>
            <a:picLocks noChangeAspect="1"/>
          </p:cNvPicPr>
          <p:nvPr/>
        </p:nvPicPr>
        <p:blipFill>
          <a:blip r:embed="rId3"/>
          <a:stretch>
            <a:fillRect/>
          </a:stretch>
        </p:blipFill>
        <p:spPr>
          <a:xfrm>
            <a:off x="6638325" y="2716934"/>
            <a:ext cx="4041766" cy="2617525"/>
          </a:xfrm>
          <a:prstGeom prst="rect">
            <a:avLst/>
          </a:prstGeom>
        </p:spPr>
      </p:pic>
    </p:spTree>
    <p:extLst>
      <p:ext uri="{BB962C8B-B14F-4D97-AF65-F5344CB8AC3E}">
        <p14:creationId xmlns:p14="http://schemas.microsoft.com/office/powerpoint/2010/main" val="159292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55226" y="1099995"/>
            <a:ext cx="10363826" cy="3279011"/>
          </a:xfrm>
        </p:spPr>
        <p:txBody>
          <a:bodyPr/>
          <a:lstStyle/>
          <a:p>
            <a:r>
              <a:rPr lang="fr-FR" dirty="0"/>
              <a:t>Apprendre l’allemand, c’est découvrir une culture très riche:</a:t>
            </a:r>
          </a:p>
          <a:p>
            <a:endParaRPr lang="fr-FR" dirty="0"/>
          </a:p>
          <a:p>
            <a:pPr lvl="7"/>
            <a:r>
              <a:rPr lang="fr-FR" i="1" dirty="0"/>
              <a:t>Des musiciens</a:t>
            </a:r>
          </a:p>
          <a:p>
            <a:pPr lvl="7"/>
            <a:r>
              <a:rPr lang="fr-FR" i="1" dirty="0"/>
              <a:t>Des peintres</a:t>
            </a:r>
          </a:p>
          <a:p>
            <a:pPr lvl="7"/>
            <a:r>
              <a:rPr lang="fr-FR" i="1" dirty="0"/>
              <a:t>Des écrivains</a:t>
            </a:r>
          </a:p>
          <a:p>
            <a:pPr lvl="7"/>
            <a:r>
              <a:rPr lang="fr-FR" i="1" dirty="0"/>
              <a:t>Des scientifiques</a:t>
            </a:r>
          </a:p>
          <a:p>
            <a:pPr lvl="7"/>
            <a:r>
              <a:rPr lang="fr-FR" i="1" dirty="0"/>
              <a:t>Des philosophes</a:t>
            </a:r>
          </a:p>
          <a:p>
            <a:pPr lvl="7"/>
            <a:r>
              <a:rPr lang="fr-FR" i="1" dirty="0"/>
              <a:t>Des architectes</a:t>
            </a:r>
          </a:p>
        </p:txBody>
      </p:sp>
      <p:sp>
        <p:nvSpPr>
          <p:cNvPr id="4" name="ZoneTexte 3"/>
          <p:cNvSpPr txBox="1"/>
          <p:nvPr/>
        </p:nvSpPr>
        <p:spPr>
          <a:xfrm flipH="1">
            <a:off x="3125697" y="176665"/>
            <a:ext cx="776417" cy="923330"/>
          </a:xfrm>
          <a:prstGeom prst="rect">
            <a:avLst/>
          </a:prstGeom>
          <a:noFill/>
        </p:spPr>
        <p:txBody>
          <a:bodyPr wrap="square" rtlCol="0">
            <a:spAutoFit/>
          </a:bodyPr>
          <a:lstStyle/>
          <a:p>
            <a:r>
              <a:rPr lang="fr-FR" sz="5400" dirty="0">
                <a:solidFill>
                  <a:srgbClr val="FF0000"/>
                </a:solidFill>
              </a:rPr>
              <a:t>5</a:t>
            </a:r>
          </a:p>
        </p:txBody>
      </p:sp>
      <p:pic>
        <p:nvPicPr>
          <p:cNvPr id="5" name="Image 4"/>
          <p:cNvPicPr>
            <a:picLocks noChangeAspect="1"/>
          </p:cNvPicPr>
          <p:nvPr/>
        </p:nvPicPr>
        <p:blipFill>
          <a:blip r:embed="rId2"/>
          <a:stretch>
            <a:fillRect/>
          </a:stretch>
        </p:blipFill>
        <p:spPr>
          <a:xfrm>
            <a:off x="10071464" y="911435"/>
            <a:ext cx="1762824" cy="2427344"/>
          </a:xfrm>
          <a:prstGeom prst="rect">
            <a:avLst/>
          </a:prstGeom>
        </p:spPr>
      </p:pic>
      <p:pic>
        <p:nvPicPr>
          <p:cNvPr id="6" name="Image 5"/>
          <p:cNvPicPr>
            <a:picLocks noChangeAspect="1"/>
          </p:cNvPicPr>
          <p:nvPr/>
        </p:nvPicPr>
        <p:blipFill>
          <a:blip r:embed="rId3"/>
          <a:stretch>
            <a:fillRect/>
          </a:stretch>
        </p:blipFill>
        <p:spPr>
          <a:xfrm>
            <a:off x="672842" y="4795578"/>
            <a:ext cx="2452855" cy="1632263"/>
          </a:xfrm>
          <a:prstGeom prst="rect">
            <a:avLst/>
          </a:prstGeom>
        </p:spPr>
      </p:pic>
      <p:pic>
        <p:nvPicPr>
          <p:cNvPr id="7" name="Image 6"/>
          <p:cNvPicPr>
            <a:picLocks noChangeAspect="1"/>
          </p:cNvPicPr>
          <p:nvPr/>
        </p:nvPicPr>
        <p:blipFill>
          <a:blip r:embed="rId4"/>
          <a:stretch>
            <a:fillRect/>
          </a:stretch>
        </p:blipFill>
        <p:spPr>
          <a:xfrm>
            <a:off x="9718637" y="3658526"/>
            <a:ext cx="1600831" cy="2401247"/>
          </a:xfrm>
          <a:prstGeom prst="rect">
            <a:avLst/>
          </a:prstGeom>
        </p:spPr>
      </p:pic>
      <p:pic>
        <p:nvPicPr>
          <p:cNvPr id="8" name="Image 7"/>
          <p:cNvPicPr>
            <a:picLocks noChangeAspect="1"/>
          </p:cNvPicPr>
          <p:nvPr/>
        </p:nvPicPr>
        <p:blipFill>
          <a:blip r:embed="rId5"/>
          <a:stretch>
            <a:fillRect/>
          </a:stretch>
        </p:blipFill>
        <p:spPr>
          <a:xfrm>
            <a:off x="6205453" y="1534174"/>
            <a:ext cx="3388585" cy="2269325"/>
          </a:xfrm>
          <a:prstGeom prst="rect">
            <a:avLst/>
          </a:prstGeom>
        </p:spPr>
      </p:pic>
      <p:pic>
        <p:nvPicPr>
          <p:cNvPr id="9" name="Image 8"/>
          <p:cNvPicPr>
            <a:picLocks noChangeAspect="1"/>
          </p:cNvPicPr>
          <p:nvPr/>
        </p:nvPicPr>
        <p:blipFill>
          <a:blip r:embed="rId6"/>
          <a:stretch>
            <a:fillRect/>
          </a:stretch>
        </p:blipFill>
        <p:spPr>
          <a:xfrm>
            <a:off x="7051016" y="3658526"/>
            <a:ext cx="1421885" cy="2274104"/>
          </a:xfrm>
          <a:prstGeom prst="rect">
            <a:avLst/>
          </a:prstGeom>
        </p:spPr>
      </p:pic>
      <p:pic>
        <p:nvPicPr>
          <p:cNvPr id="10" name="Image 9"/>
          <p:cNvPicPr>
            <a:picLocks noChangeAspect="1"/>
          </p:cNvPicPr>
          <p:nvPr/>
        </p:nvPicPr>
        <p:blipFill>
          <a:blip r:embed="rId7"/>
          <a:stretch>
            <a:fillRect/>
          </a:stretch>
        </p:blipFill>
        <p:spPr>
          <a:xfrm>
            <a:off x="3770735" y="4700121"/>
            <a:ext cx="2857500" cy="1600200"/>
          </a:xfrm>
          <a:prstGeom prst="rect">
            <a:avLst/>
          </a:prstGeom>
        </p:spPr>
      </p:pic>
      <p:pic>
        <p:nvPicPr>
          <p:cNvPr id="11" name="Image 10"/>
          <p:cNvPicPr>
            <a:picLocks noChangeAspect="1"/>
          </p:cNvPicPr>
          <p:nvPr/>
        </p:nvPicPr>
        <p:blipFill>
          <a:blip r:embed="rId8"/>
          <a:stretch>
            <a:fillRect/>
          </a:stretch>
        </p:blipFill>
        <p:spPr>
          <a:xfrm>
            <a:off x="346562" y="2313550"/>
            <a:ext cx="2344386" cy="1648885"/>
          </a:xfrm>
          <a:prstGeom prst="rect">
            <a:avLst/>
          </a:prstGeom>
        </p:spPr>
      </p:pic>
    </p:spTree>
    <p:extLst>
      <p:ext uri="{BB962C8B-B14F-4D97-AF65-F5344CB8AC3E}">
        <p14:creationId xmlns:p14="http://schemas.microsoft.com/office/powerpoint/2010/main" val="226038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3361402" y="3497919"/>
            <a:ext cx="5134329" cy="950874"/>
          </a:xfrm>
        </p:spPr>
        <p:txBody>
          <a:bodyPr/>
          <a:lstStyle/>
          <a:p>
            <a:pPr marL="0" indent="0" algn="ctr">
              <a:buNone/>
            </a:pPr>
            <a:r>
              <a:rPr lang="fr-FR" dirty="0"/>
              <a:t>Apprendre l’allemand, c’est aussi découvrir un art de vivre!</a:t>
            </a:r>
          </a:p>
        </p:txBody>
      </p:sp>
      <p:sp>
        <p:nvSpPr>
          <p:cNvPr id="5" name="Rectangle 4"/>
          <p:cNvSpPr/>
          <p:nvPr/>
        </p:nvSpPr>
        <p:spPr>
          <a:xfrm>
            <a:off x="3824339" y="2757616"/>
            <a:ext cx="1031773" cy="923330"/>
          </a:xfrm>
          <a:prstGeom prst="rect">
            <a:avLst/>
          </a:prstGeom>
        </p:spPr>
        <p:txBody>
          <a:bodyPr wrap="square">
            <a:spAutoFit/>
          </a:bodyPr>
          <a:lstStyle/>
          <a:p>
            <a:r>
              <a:rPr lang="fr-FR" sz="5400" dirty="0">
                <a:solidFill>
                  <a:srgbClr val="FF0000"/>
                </a:solidFill>
              </a:rPr>
              <a:t>6</a:t>
            </a:r>
          </a:p>
        </p:txBody>
      </p:sp>
      <p:pic>
        <p:nvPicPr>
          <p:cNvPr id="6" name="Image 5"/>
          <p:cNvPicPr>
            <a:picLocks noChangeAspect="1"/>
          </p:cNvPicPr>
          <p:nvPr/>
        </p:nvPicPr>
        <p:blipFill>
          <a:blip r:embed="rId2"/>
          <a:stretch>
            <a:fillRect/>
          </a:stretch>
        </p:blipFill>
        <p:spPr>
          <a:xfrm rot="864588">
            <a:off x="4818385" y="392609"/>
            <a:ext cx="3445717" cy="2297144"/>
          </a:xfrm>
          <a:prstGeom prst="rect">
            <a:avLst/>
          </a:prstGeom>
        </p:spPr>
      </p:pic>
      <p:pic>
        <p:nvPicPr>
          <p:cNvPr id="8" name="Image 7"/>
          <p:cNvPicPr>
            <a:picLocks noChangeAspect="1"/>
          </p:cNvPicPr>
          <p:nvPr/>
        </p:nvPicPr>
        <p:blipFill>
          <a:blip r:embed="rId3"/>
          <a:stretch>
            <a:fillRect/>
          </a:stretch>
        </p:blipFill>
        <p:spPr>
          <a:xfrm>
            <a:off x="9092839" y="0"/>
            <a:ext cx="3099161" cy="1743278"/>
          </a:xfrm>
          <a:prstGeom prst="rect">
            <a:avLst/>
          </a:prstGeom>
        </p:spPr>
      </p:pic>
      <p:pic>
        <p:nvPicPr>
          <p:cNvPr id="9" name="Image 8"/>
          <p:cNvPicPr>
            <a:picLocks noChangeAspect="1"/>
          </p:cNvPicPr>
          <p:nvPr/>
        </p:nvPicPr>
        <p:blipFill>
          <a:blip r:embed="rId4"/>
          <a:stretch>
            <a:fillRect/>
          </a:stretch>
        </p:blipFill>
        <p:spPr>
          <a:xfrm rot="1075710">
            <a:off x="605639" y="3940904"/>
            <a:ext cx="3461657" cy="2319310"/>
          </a:xfrm>
          <a:prstGeom prst="rect">
            <a:avLst/>
          </a:prstGeom>
        </p:spPr>
      </p:pic>
      <p:pic>
        <p:nvPicPr>
          <p:cNvPr id="10" name="Image 9"/>
          <p:cNvPicPr>
            <a:picLocks noChangeAspect="1"/>
          </p:cNvPicPr>
          <p:nvPr/>
        </p:nvPicPr>
        <p:blipFill>
          <a:blip r:embed="rId5"/>
          <a:stretch>
            <a:fillRect/>
          </a:stretch>
        </p:blipFill>
        <p:spPr>
          <a:xfrm rot="20562458">
            <a:off x="251608" y="468897"/>
            <a:ext cx="3493125" cy="2224087"/>
          </a:xfrm>
          <a:prstGeom prst="rect">
            <a:avLst/>
          </a:prstGeom>
        </p:spPr>
      </p:pic>
      <p:pic>
        <p:nvPicPr>
          <p:cNvPr id="11" name="Image 10"/>
          <p:cNvPicPr>
            <a:picLocks noChangeAspect="1"/>
          </p:cNvPicPr>
          <p:nvPr/>
        </p:nvPicPr>
        <p:blipFill>
          <a:blip r:embed="rId6"/>
          <a:stretch>
            <a:fillRect/>
          </a:stretch>
        </p:blipFill>
        <p:spPr>
          <a:xfrm rot="20704519">
            <a:off x="8561362" y="2935456"/>
            <a:ext cx="3337650" cy="2096044"/>
          </a:xfrm>
          <a:prstGeom prst="rect">
            <a:avLst/>
          </a:prstGeom>
        </p:spPr>
      </p:pic>
      <p:pic>
        <p:nvPicPr>
          <p:cNvPr id="12" name="Image 11"/>
          <p:cNvPicPr>
            <a:picLocks noChangeAspect="1"/>
          </p:cNvPicPr>
          <p:nvPr/>
        </p:nvPicPr>
        <p:blipFill>
          <a:blip r:embed="rId7"/>
          <a:stretch>
            <a:fillRect/>
          </a:stretch>
        </p:blipFill>
        <p:spPr>
          <a:xfrm>
            <a:off x="5236877" y="4600059"/>
            <a:ext cx="3110865" cy="2046622"/>
          </a:xfrm>
          <a:prstGeom prst="rect">
            <a:avLst/>
          </a:prstGeom>
        </p:spPr>
      </p:pic>
    </p:spTree>
    <p:extLst>
      <p:ext uri="{BB962C8B-B14F-4D97-AF65-F5344CB8AC3E}">
        <p14:creationId xmlns:p14="http://schemas.microsoft.com/office/powerpoint/2010/main" val="232003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2037179" y="3171494"/>
            <a:ext cx="8204101" cy="911685"/>
          </a:xfrm>
        </p:spPr>
        <p:txBody>
          <a:bodyPr>
            <a:normAutofit/>
          </a:bodyPr>
          <a:lstStyle/>
          <a:p>
            <a:pPr marL="0" indent="0" algn="ctr">
              <a:buNone/>
            </a:pPr>
            <a:r>
              <a:rPr lang="fr-FR" dirty="0"/>
              <a:t>l’Allemagne est un pays d’une étonnante diversité avec ses 16 états (länder) aux paysages variés!</a:t>
            </a:r>
          </a:p>
        </p:txBody>
      </p:sp>
      <p:sp>
        <p:nvSpPr>
          <p:cNvPr id="4" name="Rectangle 3"/>
          <p:cNvSpPr/>
          <p:nvPr/>
        </p:nvSpPr>
        <p:spPr>
          <a:xfrm>
            <a:off x="5822955" y="2248163"/>
            <a:ext cx="1031773" cy="923330"/>
          </a:xfrm>
          <a:prstGeom prst="rect">
            <a:avLst/>
          </a:prstGeom>
        </p:spPr>
        <p:txBody>
          <a:bodyPr wrap="square">
            <a:spAutoFit/>
          </a:bodyPr>
          <a:lstStyle/>
          <a:p>
            <a:r>
              <a:rPr lang="fr-FR" sz="5400" dirty="0">
                <a:solidFill>
                  <a:srgbClr val="FF0000"/>
                </a:solidFill>
              </a:rPr>
              <a:t>7</a:t>
            </a:r>
          </a:p>
        </p:txBody>
      </p:sp>
      <p:pic>
        <p:nvPicPr>
          <p:cNvPr id="5" name="Image 4"/>
          <p:cNvPicPr>
            <a:picLocks noChangeAspect="1"/>
          </p:cNvPicPr>
          <p:nvPr/>
        </p:nvPicPr>
        <p:blipFill>
          <a:blip r:embed="rId2"/>
          <a:stretch>
            <a:fillRect/>
          </a:stretch>
        </p:blipFill>
        <p:spPr>
          <a:xfrm>
            <a:off x="8817647" y="0"/>
            <a:ext cx="3374353" cy="2248163"/>
          </a:xfrm>
          <a:prstGeom prst="rect">
            <a:avLst/>
          </a:prstGeom>
        </p:spPr>
      </p:pic>
      <p:pic>
        <p:nvPicPr>
          <p:cNvPr id="6" name="Image 5"/>
          <p:cNvPicPr>
            <a:picLocks noChangeAspect="1"/>
          </p:cNvPicPr>
          <p:nvPr/>
        </p:nvPicPr>
        <p:blipFill>
          <a:blip r:embed="rId3"/>
          <a:stretch>
            <a:fillRect/>
          </a:stretch>
        </p:blipFill>
        <p:spPr>
          <a:xfrm>
            <a:off x="0" y="0"/>
            <a:ext cx="3372245" cy="2248163"/>
          </a:xfrm>
          <a:prstGeom prst="rect">
            <a:avLst/>
          </a:prstGeom>
        </p:spPr>
      </p:pic>
      <p:pic>
        <p:nvPicPr>
          <p:cNvPr id="8" name="Image 7"/>
          <p:cNvPicPr>
            <a:picLocks noChangeAspect="1"/>
          </p:cNvPicPr>
          <p:nvPr/>
        </p:nvPicPr>
        <p:blipFill>
          <a:blip r:embed="rId4"/>
          <a:stretch>
            <a:fillRect/>
          </a:stretch>
        </p:blipFill>
        <p:spPr>
          <a:xfrm>
            <a:off x="1" y="4493622"/>
            <a:ext cx="3783004" cy="2364377"/>
          </a:xfrm>
          <a:prstGeom prst="rect">
            <a:avLst/>
          </a:prstGeom>
        </p:spPr>
      </p:pic>
      <p:pic>
        <p:nvPicPr>
          <p:cNvPr id="9" name="Image 8"/>
          <p:cNvPicPr>
            <a:picLocks noChangeAspect="1"/>
          </p:cNvPicPr>
          <p:nvPr/>
        </p:nvPicPr>
        <p:blipFill>
          <a:blip r:embed="rId5"/>
          <a:stretch>
            <a:fillRect/>
          </a:stretch>
        </p:blipFill>
        <p:spPr>
          <a:xfrm>
            <a:off x="3783005" y="4493622"/>
            <a:ext cx="4728756" cy="2364378"/>
          </a:xfrm>
          <a:prstGeom prst="rect">
            <a:avLst/>
          </a:prstGeom>
        </p:spPr>
      </p:pic>
      <p:pic>
        <p:nvPicPr>
          <p:cNvPr id="10" name="Image 9"/>
          <p:cNvPicPr>
            <a:picLocks noChangeAspect="1"/>
          </p:cNvPicPr>
          <p:nvPr/>
        </p:nvPicPr>
        <p:blipFill>
          <a:blip r:embed="rId6"/>
          <a:stretch>
            <a:fillRect/>
          </a:stretch>
        </p:blipFill>
        <p:spPr>
          <a:xfrm>
            <a:off x="8497658" y="4493622"/>
            <a:ext cx="3694341" cy="2364378"/>
          </a:xfrm>
          <a:prstGeom prst="rect">
            <a:avLst/>
          </a:prstGeom>
        </p:spPr>
      </p:pic>
      <p:pic>
        <p:nvPicPr>
          <p:cNvPr id="11" name="Image 10"/>
          <p:cNvPicPr>
            <a:picLocks noChangeAspect="1"/>
          </p:cNvPicPr>
          <p:nvPr/>
        </p:nvPicPr>
        <p:blipFill>
          <a:blip r:embed="rId7"/>
          <a:stretch>
            <a:fillRect/>
          </a:stretch>
        </p:blipFill>
        <p:spPr>
          <a:xfrm>
            <a:off x="3506995" y="0"/>
            <a:ext cx="5182776" cy="2248162"/>
          </a:xfrm>
          <a:prstGeom prst="rect">
            <a:avLst/>
          </a:prstGeom>
        </p:spPr>
      </p:pic>
    </p:spTree>
    <p:extLst>
      <p:ext uri="{BB962C8B-B14F-4D97-AF65-F5344CB8AC3E}">
        <p14:creationId xmlns:p14="http://schemas.microsoft.com/office/powerpoint/2010/main" val="94231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4637312" y="2701234"/>
            <a:ext cx="3030583" cy="3424107"/>
          </a:xfrm>
        </p:spPr>
        <p:txBody>
          <a:bodyPr/>
          <a:lstStyle/>
          <a:p>
            <a:pPr marL="0" indent="0" algn="ctr">
              <a:buNone/>
            </a:pPr>
            <a:r>
              <a:rPr lang="fr-FR" dirty="0"/>
              <a:t>l’Allemagne a de nombreux partenariats avec la France! Aucun autre pays dans le monde n’est aussi accessible pour les français!</a:t>
            </a:r>
          </a:p>
        </p:txBody>
      </p:sp>
      <p:sp>
        <p:nvSpPr>
          <p:cNvPr id="4" name="Rectangle 3"/>
          <p:cNvSpPr/>
          <p:nvPr/>
        </p:nvSpPr>
        <p:spPr>
          <a:xfrm>
            <a:off x="5742276" y="1647878"/>
            <a:ext cx="1031773" cy="923330"/>
          </a:xfrm>
          <a:prstGeom prst="rect">
            <a:avLst/>
          </a:prstGeom>
        </p:spPr>
        <p:txBody>
          <a:bodyPr wrap="square">
            <a:spAutoFit/>
          </a:bodyPr>
          <a:lstStyle/>
          <a:p>
            <a:r>
              <a:rPr lang="fr-FR" sz="5400" dirty="0">
                <a:solidFill>
                  <a:srgbClr val="FF0000"/>
                </a:solidFill>
              </a:rPr>
              <a:t>8</a:t>
            </a:r>
          </a:p>
        </p:txBody>
      </p:sp>
      <p:pic>
        <p:nvPicPr>
          <p:cNvPr id="5" name="Image 4"/>
          <p:cNvPicPr>
            <a:picLocks noChangeAspect="1"/>
          </p:cNvPicPr>
          <p:nvPr/>
        </p:nvPicPr>
        <p:blipFill>
          <a:blip r:embed="rId2"/>
          <a:stretch>
            <a:fillRect/>
          </a:stretch>
        </p:blipFill>
        <p:spPr>
          <a:xfrm>
            <a:off x="9327424" y="512386"/>
            <a:ext cx="2381250" cy="1914525"/>
          </a:xfrm>
          <a:prstGeom prst="rect">
            <a:avLst/>
          </a:prstGeom>
        </p:spPr>
      </p:pic>
      <p:pic>
        <p:nvPicPr>
          <p:cNvPr id="6" name="Image 5"/>
          <p:cNvPicPr>
            <a:picLocks noChangeAspect="1"/>
          </p:cNvPicPr>
          <p:nvPr/>
        </p:nvPicPr>
        <p:blipFill>
          <a:blip r:embed="rId3"/>
          <a:stretch>
            <a:fillRect/>
          </a:stretch>
        </p:blipFill>
        <p:spPr>
          <a:xfrm>
            <a:off x="632912" y="512385"/>
            <a:ext cx="2555990" cy="1914525"/>
          </a:xfrm>
          <a:prstGeom prst="rect">
            <a:avLst/>
          </a:prstGeom>
        </p:spPr>
      </p:pic>
      <p:pic>
        <p:nvPicPr>
          <p:cNvPr id="7" name="Image 6"/>
          <p:cNvPicPr>
            <a:picLocks noChangeAspect="1"/>
          </p:cNvPicPr>
          <p:nvPr/>
        </p:nvPicPr>
        <p:blipFill>
          <a:blip r:embed="rId4"/>
          <a:stretch>
            <a:fillRect/>
          </a:stretch>
        </p:blipFill>
        <p:spPr>
          <a:xfrm>
            <a:off x="4346275" y="0"/>
            <a:ext cx="3612656" cy="1647878"/>
          </a:xfrm>
          <a:prstGeom prst="rect">
            <a:avLst/>
          </a:prstGeom>
        </p:spPr>
      </p:pic>
      <p:pic>
        <p:nvPicPr>
          <p:cNvPr id="8" name="Image 7"/>
          <p:cNvPicPr>
            <a:picLocks noChangeAspect="1"/>
          </p:cNvPicPr>
          <p:nvPr/>
        </p:nvPicPr>
        <p:blipFill>
          <a:blip r:embed="rId5"/>
          <a:stretch>
            <a:fillRect/>
          </a:stretch>
        </p:blipFill>
        <p:spPr>
          <a:xfrm>
            <a:off x="444465" y="3329491"/>
            <a:ext cx="2932883" cy="970107"/>
          </a:xfrm>
          <a:prstGeom prst="rect">
            <a:avLst/>
          </a:prstGeom>
        </p:spPr>
      </p:pic>
      <p:pic>
        <p:nvPicPr>
          <p:cNvPr id="9" name="Image 8"/>
          <p:cNvPicPr>
            <a:picLocks noChangeAspect="1"/>
          </p:cNvPicPr>
          <p:nvPr/>
        </p:nvPicPr>
        <p:blipFill>
          <a:blip r:embed="rId6"/>
          <a:stretch>
            <a:fillRect/>
          </a:stretch>
        </p:blipFill>
        <p:spPr>
          <a:xfrm>
            <a:off x="2534194" y="5200071"/>
            <a:ext cx="2103118" cy="1399529"/>
          </a:xfrm>
          <a:prstGeom prst="rect">
            <a:avLst/>
          </a:prstGeom>
        </p:spPr>
      </p:pic>
      <p:pic>
        <p:nvPicPr>
          <p:cNvPr id="10" name="Image 9"/>
          <p:cNvPicPr>
            <a:picLocks noChangeAspect="1"/>
          </p:cNvPicPr>
          <p:nvPr/>
        </p:nvPicPr>
        <p:blipFill>
          <a:blip r:embed="rId7"/>
          <a:stretch>
            <a:fillRect/>
          </a:stretch>
        </p:blipFill>
        <p:spPr>
          <a:xfrm>
            <a:off x="7971994" y="3286615"/>
            <a:ext cx="4005943" cy="2253343"/>
          </a:xfrm>
          <a:prstGeom prst="rect">
            <a:avLst/>
          </a:prstGeom>
        </p:spPr>
      </p:pic>
    </p:spTree>
    <p:extLst>
      <p:ext uri="{BB962C8B-B14F-4D97-AF65-F5344CB8AC3E}">
        <p14:creationId xmlns:p14="http://schemas.microsoft.com/office/powerpoint/2010/main" val="1617071385"/>
      </p:ext>
    </p:extLst>
  </p:cSld>
  <p:clrMapOvr>
    <a:masterClrMapping/>
  </p:clrMapOvr>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TM04033925[[fn=Ronds dans l’eau]]</Template>
  <TotalTime>159</TotalTime>
  <Words>452</Words>
  <Application>Microsoft Office PowerPoint</Application>
  <PresentationFormat>Grand écran</PresentationFormat>
  <Paragraphs>69</Paragraphs>
  <Slides>12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Arial</vt:lpstr>
      <vt:lpstr>Arial Narrow</vt:lpstr>
      <vt:lpstr>Tw Cen MT</vt:lpstr>
      <vt:lpstr>Ronds dans l’eau</vt:lpstr>
      <vt:lpstr>Pourquoi apprendre l’allemand?</vt:lpstr>
      <vt:lpstr>la langue MATERNELLE la plus parlée en Europe:   environ 110 millions de personnes rien qu’en   Allemagne, en Autriche et en Suisse!  La 2ème langue la plus recherchée (après l’anglais) sur le marché du travail français, avec un salaire proposé (36 490€) 18% supérieur à la moyenne nationale.    SOURCE: https://www.defi-metiers.fr/breves/quelles-sont-les-langues-les-plus-recherchees-sur-le-marche-de-lemploi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Pourquoi choisir l’allemand?</dc:title>
  <dc:creator>Sandrine</dc:creator>
  <cp:lastModifiedBy>sandre_p@yahoo.fr</cp:lastModifiedBy>
  <cp:revision>22</cp:revision>
  <dcterms:created xsi:type="dcterms:W3CDTF">2018-01-31T15:59:44Z</dcterms:created>
  <dcterms:modified xsi:type="dcterms:W3CDTF">2022-06-01T11:01:29Z</dcterms:modified>
</cp:coreProperties>
</file>